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4" r:id="rId8"/>
    <p:sldId id="265" r:id="rId9"/>
    <p:sldId id="266" r:id="rId10"/>
    <p:sldId id="267"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411511"/>
            <a:ext cx="3793277" cy="4043633"/>
          </a:xfrm>
          <a:prstGeom prst="rect">
            <a:avLst/>
          </a:prstGeom>
        </p:spPr>
      </p:pic>
      <p:sp>
        <p:nvSpPr>
          <p:cNvPr id="3" name="Shape 40"/>
          <p:cNvSpPr/>
          <p:nvPr/>
        </p:nvSpPr>
        <p:spPr>
          <a:xfrm>
            <a:off x="4172939" y="1790944"/>
            <a:ext cx="4778542"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646BF2"/>
                </a:solidFill>
                <a:effectLst>
                  <a:outerShdw blurRad="38100" dist="38100" dir="2700000" algn="tl">
                    <a:srgbClr val="000000">
                      <a:alpha val="43137"/>
                    </a:srgbClr>
                  </a:outerShdw>
                </a:effectLst>
              </a:rPr>
              <a:t>第</a:t>
            </a:r>
            <a:r>
              <a:rPr lang="zh-CN" altLang="en-US" sz="6000" b="1" baseline="-25000" dirty="0" smtClean="0">
                <a:solidFill>
                  <a:srgbClr val="646BF2"/>
                </a:solidFill>
                <a:effectLst>
                  <a:outerShdw blurRad="38100" dist="38100" dir="2700000" algn="tl">
                    <a:srgbClr val="000000">
                      <a:alpha val="43137"/>
                    </a:srgbClr>
                  </a:outerShdw>
                </a:effectLst>
              </a:rPr>
              <a:t>十七章</a:t>
            </a:r>
            <a:r>
              <a:rPr lang="en-US" altLang="zh-CN" sz="6000" b="1" baseline="-25000" dirty="0" smtClean="0">
                <a:solidFill>
                  <a:srgbClr val="646BF2"/>
                </a:solidFill>
                <a:effectLst>
                  <a:outerShdw blurRad="38100" dist="38100" dir="2700000" algn="tl">
                    <a:srgbClr val="000000">
                      <a:alpha val="43137"/>
                    </a:srgbClr>
                  </a:outerShdw>
                </a:effectLst>
              </a:rPr>
              <a:t>  </a:t>
            </a:r>
            <a:r>
              <a:rPr lang="zh-CN" altLang="en-US" sz="6000" b="1" baseline="-25000" dirty="0">
                <a:solidFill>
                  <a:srgbClr val="646BF2"/>
                </a:solidFill>
                <a:effectLst>
                  <a:outerShdw blurRad="38100" dist="38100" dir="2700000" algn="tl">
                    <a:srgbClr val="000000">
                      <a:alpha val="43137"/>
                    </a:srgbClr>
                  </a:outerShdw>
                </a:effectLst>
              </a:rPr>
              <a:t>欧</a:t>
            </a:r>
            <a:r>
              <a:rPr lang="zh-CN" altLang="en-US" sz="6000" b="1" baseline="-25000" dirty="0" smtClean="0">
                <a:solidFill>
                  <a:srgbClr val="646BF2"/>
                </a:solidFill>
                <a:effectLst>
                  <a:outerShdw blurRad="38100" dist="38100" dir="2700000" algn="tl">
                    <a:srgbClr val="000000">
                      <a:alpha val="43137"/>
                    </a:srgbClr>
                  </a:outerShdw>
                </a:effectLst>
              </a:rPr>
              <a:t>姆</a:t>
            </a:r>
            <a:r>
              <a:rPr lang="zh-CN" altLang="en-US" sz="6000" b="1" baseline="-25000" dirty="0">
                <a:solidFill>
                  <a:srgbClr val="646BF2"/>
                </a:solidFill>
                <a:effectLst>
                  <a:outerShdw blurRad="38100" dist="38100" dir="2700000" algn="tl">
                    <a:srgbClr val="000000">
                      <a:alpha val="43137"/>
                    </a:srgbClr>
                  </a:outerShdw>
                </a:effectLst>
              </a:rPr>
              <a:t>定律</a:t>
            </a:r>
          </a:p>
        </p:txBody>
      </p:sp>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9" name="Shape 40"/>
          <p:cNvSpPr/>
          <p:nvPr/>
        </p:nvSpPr>
        <p:spPr>
          <a:xfrm>
            <a:off x="4037416" y="2733768"/>
            <a:ext cx="4784090" cy="193899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6000" b="1" baseline="-25000" dirty="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6000" b="1" baseline="-25000" dirty="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4</a:t>
            </a:r>
            <a:r>
              <a:rPr lang="zh-CN" altLang="en-US" sz="60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a:t>
            </a:r>
            <a:endParaRPr lang="en-US" altLang="zh-CN" sz="60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a:p>
            <a:pPr lvl="0" algn="ctr">
              <a:defRPr sz="1800">
                <a:solidFill>
                  <a:srgbClr val="000000"/>
                </a:solidFill>
              </a:defRPr>
            </a:pPr>
            <a:r>
              <a:rPr lang="zh-CN" altLang="en-US" sz="6000" b="1" baseline="-25000" dirty="0" smtClean="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欧</a:t>
            </a:r>
            <a:r>
              <a:rPr lang="zh-CN" altLang="en-US" sz="6000" b="1" baseline="-25000" dirty="0">
                <a:solidFill>
                  <a:srgbClr val="1116CC"/>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姆定律在串并联电路中的应用</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wipe(up)">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809083"/>
            <a:ext cx="6201410" cy="646331"/>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★考点一：欧姆定律在串并联电路中的应用</a:t>
            </a:r>
            <a:endParaRPr lang="zh-CN" sz="2400" b="1">
              <a:solidFill>
                <a:srgbClr val="1116CC"/>
              </a:solidFill>
              <a:latin typeface="微软雅黑" panose="020B0503020204020204" charset="-122"/>
              <a:ea typeface="微软雅黑"/>
              <a:cs typeface="微软雅黑"/>
            </a:endParaRPr>
          </a:p>
        </p:txBody>
      </p:sp>
      <p:sp>
        <p:nvSpPr>
          <p:cNvPr id="4" name="文本框 3"/>
          <p:cNvSpPr txBox="1"/>
          <p:nvPr/>
        </p:nvSpPr>
        <p:spPr>
          <a:xfrm>
            <a:off x="283847" y="1527136"/>
            <a:ext cx="8623935" cy="3000821"/>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1800" b="1">
                <a:ea typeface="宋体" panose="02010600030101010101" pitchFamily="2" charset="-122"/>
              </a:rPr>
              <a:t>◆典例一：</a:t>
            </a:r>
            <a:r>
              <a:rPr lang="zh-CN" sz="1800" b="1">
                <a:solidFill>
                  <a:srgbClr val="000000"/>
                </a:solidFill>
                <a:ea typeface="宋体" panose="02010600030101010101" pitchFamily="2" charset="-122"/>
              </a:rPr>
              <a:t>（2020·江苏连云港）</a:t>
            </a:r>
            <a:r>
              <a:rPr lang="zh-CN" sz="1800">
                <a:solidFill>
                  <a:srgbClr val="000000"/>
                </a:solidFill>
                <a:ea typeface="宋体" panose="02010600030101010101" pitchFamily="2" charset="-122"/>
              </a:rPr>
              <a:t>如图甲所示电路中，R为定值电阻，R</a:t>
            </a:r>
            <a:r>
              <a:rPr lang="zh-CN" sz="1800" baseline="-25000">
                <a:solidFill>
                  <a:srgbClr val="000000"/>
                </a:solidFill>
                <a:uFillTx/>
                <a:ea typeface="宋体" panose="02010600030101010101" pitchFamily="2" charset="-122"/>
              </a:rPr>
              <a:t>1</a:t>
            </a:r>
            <a:r>
              <a:rPr lang="zh-CN" sz="1800">
                <a:solidFill>
                  <a:srgbClr val="000000"/>
                </a:solidFill>
                <a:ea typeface="宋体" panose="02010600030101010101" pitchFamily="2" charset="-122"/>
              </a:rPr>
              <a:t>为滑动变阻器。图乙是该滑动变阻器滑片从一端移至另一端过程中变阻器的电功率与其电阻的关系图像。下列说法正确的是（　　）。</a:t>
            </a:r>
          </a:p>
          <a:p>
            <a:pPr marL="0" indent="0" algn="l" eaLnBrk="1" fontAlgn="auto" latinLnBrk="0" hangingPunct="1">
              <a:lnSpc>
                <a:spcPct val="150000"/>
              </a:lnSpc>
            </a:pPr>
            <a:r>
              <a:rPr lang="zh-CN" sz="1800">
                <a:solidFill>
                  <a:srgbClr val="000000"/>
                </a:solidFill>
                <a:ea typeface="宋体" panose="02010600030101010101" pitchFamily="2" charset="-122"/>
              </a:rPr>
              <a:t>A. 电源电压为3V	</a:t>
            </a:r>
          </a:p>
          <a:p>
            <a:pPr marL="0" indent="0" algn="l" eaLnBrk="1" fontAlgn="auto" latinLnBrk="0" hangingPunct="1">
              <a:lnSpc>
                <a:spcPct val="150000"/>
              </a:lnSpc>
            </a:pPr>
            <a:r>
              <a:rPr lang="zh-CN" sz="1800">
                <a:solidFill>
                  <a:srgbClr val="000000"/>
                </a:solidFill>
                <a:ea typeface="宋体" panose="02010600030101010101" pitchFamily="2" charset="-122"/>
              </a:rPr>
              <a:t>B. 电压表的最大示数为2V</a:t>
            </a:r>
          </a:p>
          <a:p>
            <a:pPr marL="0" indent="0" algn="l" eaLnBrk="1" fontAlgn="auto" latinLnBrk="0" hangingPunct="1">
              <a:lnSpc>
                <a:spcPct val="150000"/>
              </a:lnSpc>
            </a:pPr>
            <a:r>
              <a:rPr lang="zh-CN" sz="1800">
                <a:solidFill>
                  <a:srgbClr val="000000"/>
                </a:solidFill>
                <a:ea typeface="宋体" panose="02010600030101010101" pitchFamily="2" charset="-122"/>
              </a:rPr>
              <a:t>C. 整个电路功率变化了0.1W	</a:t>
            </a:r>
          </a:p>
          <a:p>
            <a:pPr marL="0" indent="0" algn="l" eaLnBrk="1" fontAlgn="auto" latinLnBrk="0" hangingPunct="1">
              <a:lnSpc>
                <a:spcPct val="150000"/>
              </a:lnSpc>
            </a:pPr>
            <a:r>
              <a:rPr lang="zh-CN" sz="1800">
                <a:solidFill>
                  <a:srgbClr val="000000"/>
                </a:solidFill>
                <a:ea typeface="宋体" panose="02010600030101010101" pitchFamily="2" charset="-122"/>
              </a:rPr>
              <a:t>D. 电流表的示数变化了0.4A</a:t>
            </a:r>
          </a:p>
        </p:txBody>
      </p:sp>
      <p:pic>
        <p:nvPicPr>
          <p:cNvPr id="3" name="图片 15"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4431985" y="2832108"/>
            <a:ext cx="2924175" cy="1394093"/>
          </a:xfrm>
          <a:prstGeom prst="rect">
            <a:avLst/>
          </a:prstGeom>
          <a:noFill/>
          <a:ln>
            <a:noFill/>
          </a:ln>
        </p:spPr>
      </p:pic>
    </p:spTree>
    <p:extLst>
      <p:ext uri="{BB962C8B-B14F-4D97-AF65-F5344CB8AC3E}">
        <p14:creationId xmlns:p14="http://schemas.microsoft.com/office/powerpoint/2010/main" val="215451087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0688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7" y="1501037"/>
            <a:ext cx="8623935" cy="1569660"/>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1600">
                <a:solidFill>
                  <a:srgbClr val="FF0000"/>
                </a:solidFill>
                <a:ea typeface="宋体" panose="02010600030101010101" pitchFamily="2" charset="-122"/>
              </a:rPr>
              <a:t>电源电压：U=I(R+R</a:t>
            </a:r>
            <a:r>
              <a:rPr lang="zh-CN" sz="1600" baseline="-25000">
                <a:solidFill>
                  <a:srgbClr val="FF0000"/>
                </a:solidFill>
                <a:uFillTx/>
                <a:ea typeface="宋体" panose="02010600030101010101" pitchFamily="2" charset="-122"/>
              </a:rPr>
              <a:t>1</a:t>
            </a:r>
            <a:r>
              <a:rPr lang="zh-CN" sz="1600">
                <a:solidFill>
                  <a:srgbClr val="FF0000"/>
                </a:solidFill>
                <a:ea typeface="宋体" panose="02010600030101010101" pitchFamily="2" charset="-122"/>
              </a:rPr>
              <a:t>)=0.3A×(10Ω+10Ω)=6V</a:t>
            </a:r>
          </a:p>
          <a:p>
            <a:pPr marL="0" indent="0" algn="l" eaLnBrk="1" fontAlgn="auto" latinLnBrk="0" hangingPunct="1">
              <a:lnSpc>
                <a:spcPct val="150000"/>
              </a:lnSpc>
            </a:pPr>
            <a:r>
              <a:rPr lang="zh-CN" sz="1600">
                <a:solidFill>
                  <a:srgbClr val="FF0000"/>
                </a:solidFill>
                <a:ea typeface="宋体" panose="02010600030101010101" pitchFamily="2" charset="-122"/>
              </a:rPr>
              <a:t>当变阻器的滑片滑动到阻值最小处，只有R接入电路，电路中最大电流：</a:t>
            </a:r>
          </a:p>
          <a:p>
            <a:pPr marL="0" indent="0" algn="l" eaLnBrk="1" fontAlgn="auto" latinLnBrk="0" hangingPunct="1">
              <a:lnSpc>
                <a:spcPct val="150000"/>
              </a:lnSpc>
            </a:pPr>
            <a:r>
              <a:rPr lang="zh-CN" sz="1600">
                <a:solidFill>
                  <a:srgbClr val="FF0000"/>
                </a:solidFill>
                <a:ea typeface="宋体" panose="02010600030101010101" pitchFamily="2" charset="-122"/>
              </a:rPr>
              <a:t>电流表的示数变化了：ΔI=I</a:t>
            </a:r>
            <a:r>
              <a:rPr lang="zh-CN" sz="1600" baseline="-25000">
                <a:solidFill>
                  <a:srgbClr val="FF0000"/>
                </a:solidFill>
                <a:uFillTx/>
                <a:ea typeface="宋体" panose="02010600030101010101" pitchFamily="2" charset="-122"/>
              </a:rPr>
              <a:t>最大</a:t>
            </a:r>
            <a:r>
              <a:rPr lang="zh-CN" sz="1600">
                <a:solidFill>
                  <a:srgbClr val="FF0000"/>
                </a:solidFill>
                <a:ea typeface="宋体" panose="02010600030101010101" pitchFamily="2" charset="-122"/>
              </a:rPr>
              <a:t>-I</a:t>
            </a:r>
            <a:r>
              <a:rPr lang="zh-CN" sz="1600" baseline="-25000">
                <a:solidFill>
                  <a:srgbClr val="FF0000"/>
                </a:solidFill>
                <a:uFillTx/>
                <a:ea typeface="宋体" panose="02010600030101010101" pitchFamily="2" charset="-122"/>
              </a:rPr>
              <a:t>最小</a:t>
            </a:r>
            <a:r>
              <a:rPr lang="zh-CN" sz="1600">
                <a:solidFill>
                  <a:srgbClr val="FF0000"/>
                </a:solidFill>
                <a:ea typeface="宋体" panose="02010600030101010101" pitchFamily="2" charset="-122"/>
              </a:rPr>
              <a:t>=0.6A-0.2A=0.4A；故AB错误，D正确；</a:t>
            </a:r>
          </a:p>
          <a:p>
            <a:pPr marL="0" indent="0" algn="l" eaLnBrk="1" fontAlgn="auto" latinLnBrk="0" hangingPunct="1">
              <a:lnSpc>
                <a:spcPct val="150000"/>
              </a:lnSpc>
            </a:pPr>
            <a:r>
              <a:rPr lang="zh-CN" sz="1600">
                <a:solidFill>
                  <a:srgbClr val="FF0000"/>
                </a:solidFill>
                <a:ea typeface="宋体" panose="02010600030101010101" pitchFamily="2" charset="-122"/>
              </a:rPr>
              <a:t>C．整个电路功率的变化量：ΔP=UΔI=6V×0.4A=2.4W；故C错误。故选D。</a:t>
            </a:r>
          </a:p>
        </p:txBody>
      </p:sp>
      <p:sp>
        <p:nvSpPr>
          <p:cNvPr id="2" name="文本框 1"/>
          <p:cNvSpPr txBox="1"/>
          <p:nvPr/>
        </p:nvSpPr>
        <p:spPr>
          <a:xfrm>
            <a:off x="2383155" y="809083"/>
            <a:ext cx="6201410" cy="646331"/>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★考点一：欧姆定律在串并联电路中的应用</a:t>
            </a:r>
          </a:p>
        </p:txBody>
      </p:sp>
      <p:pic>
        <p:nvPicPr>
          <p:cNvPr id="87" name="图片 79"/>
          <p:cNvPicPr>
            <a:picLocks noChangeAspect="1"/>
          </p:cNvPicPr>
          <p:nvPr/>
        </p:nvPicPr>
        <p:blipFill>
          <a:blip r:embed="rId2"/>
          <a:stretch>
            <a:fillRect/>
          </a:stretch>
        </p:blipFill>
        <p:spPr>
          <a:xfrm>
            <a:off x="6851015" y="1820278"/>
            <a:ext cx="1885950" cy="544269"/>
          </a:xfrm>
          <a:prstGeom prst="rect">
            <a:avLst/>
          </a:prstGeom>
          <a:noFill/>
          <a:ln>
            <a:noFill/>
          </a:ln>
        </p:spPr>
      </p:pic>
    </p:spTree>
    <p:extLst>
      <p:ext uri="{BB962C8B-B14F-4D97-AF65-F5344CB8AC3E}">
        <p14:creationId xmlns:p14="http://schemas.microsoft.com/office/powerpoint/2010/main" val="200883919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87"/>
                                        </p:tgtEl>
                                        <p:attrNameLst>
                                          <p:attrName>style.visibility</p:attrName>
                                        </p:attrNameLst>
                                      </p:cBhvr>
                                      <p:to>
                                        <p:strVal val="visible"/>
                                      </p:to>
                                    </p:set>
                                    <p:animEffect transition="in" filter="checkerboard(across)">
                                      <p:cBhvr>
                                        <p:cTn id="22" dur="1000"/>
                                        <p:tgtEl>
                                          <p:spTgt spid="8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4" name="文本框 3"/>
          <p:cNvSpPr txBox="1"/>
          <p:nvPr/>
        </p:nvSpPr>
        <p:spPr>
          <a:xfrm>
            <a:off x="327027" y="1501036"/>
            <a:ext cx="8623935" cy="2862322"/>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◆典例二：</a:t>
            </a:r>
            <a:r>
              <a:rPr sz="2000" b="1">
                <a:latin typeface="微软雅黑" panose="020B0503020204020204" charset="-122"/>
                <a:ea typeface="微软雅黑" panose="020B0503020204020204" charset="-122"/>
                <a:cs typeface="微软雅黑" panose="020B0503020204020204" charset="-122"/>
              </a:rPr>
              <a:t>（2020·南充）</a:t>
            </a:r>
            <a:r>
              <a:rPr sz="2000">
                <a:latin typeface="微软雅黑" panose="020B0503020204020204" charset="-122"/>
                <a:ea typeface="微软雅黑" panose="020B0503020204020204" charset="-122"/>
                <a:cs typeface="微软雅黑" panose="020B0503020204020204" charset="-122"/>
              </a:rPr>
              <a:t>如图所示电路，当闭合开关，灯泡正常发光，滑动变阻器滑片向右移动时，下列说法正确的是（　　）。</a:t>
            </a:r>
            <a:endParaRPr sz="2000">
              <a:latin typeface="微软雅黑" panose="020B0503020204020204" charset="-122"/>
              <a:ea typeface="微软雅黑"/>
              <a:cs typeface="微软雅黑"/>
            </a:endParaRPr>
          </a:p>
          <a:p>
            <a:pPr marL="0" indent="0" algn="l" eaLnBrk="1" fontAlgn="auto" latinLnBrk="0" hangingPunct="1">
              <a:lnSpc>
                <a:spcPct val="150000"/>
              </a:lnSpc>
            </a:pPr>
            <a:r>
              <a:rPr sz="2000">
                <a:latin typeface="微软雅黑" panose="020B0503020204020204" charset="-122"/>
                <a:ea typeface="微软雅黑" panose="020B0503020204020204" charset="-122"/>
                <a:cs typeface="微软雅黑" panose="020B0503020204020204" charset="-122"/>
              </a:rPr>
              <a:t>A．灯L亮度变暗；</a:t>
            </a:r>
          </a:p>
          <a:p>
            <a:pPr marL="0" indent="0" algn="l" eaLnBrk="1" fontAlgn="auto" latinLnBrk="0" hangingPunct="1">
              <a:lnSpc>
                <a:spcPct val="150000"/>
              </a:lnSpc>
            </a:pPr>
            <a:r>
              <a:rPr sz="2000">
                <a:latin typeface="微软雅黑" panose="020B0503020204020204" charset="-122"/>
                <a:ea typeface="微软雅黑" panose="020B0503020204020204" charset="-122"/>
                <a:cs typeface="微软雅黑" panose="020B0503020204020204" charset="-122"/>
              </a:rPr>
              <a:t>B．电压表V与电流表A</a:t>
            </a:r>
            <a:r>
              <a:rPr sz="2000" baseline="-25000">
                <a:latin typeface="微软雅黑" panose="020B0503020204020204" charset="-122"/>
                <a:ea typeface="微软雅黑" panose="020B0503020204020204" charset="-122"/>
                <a:cs typeface="微软雅黑" panose="020B0503020204020204" charset="-122"/>
              </a:rPr>
              <a:t>1</a:t>
            </a:r>
            <a:r>
              <a:rPr sz="2000">
                <a:latin typeface="微软雅黑" panose="020B0503020204020204" charset="-122"/>
                <a:ea typeface="微软雅黑" panose="020B0503020204020204" charset="-122"/>
                <a:cs typeface="微软雅黑" panose="020B0503020204020204" charset="-122"/>
              </a:rPr>
              <a:t>示数之比不变；</a:t>
            </a:r>
          </a:p>
          <a:p>
            <a:pPr marL="0" indent="0" algn="l" eaLnBrk="1" fontAlgn="auto" latinLnBrk="0" hangingPunct="1">
              <a:lnSpc>
                <a:spcPct val="150000"/>
              </a:lnSpc>
            </a:pPr>
            <a:r>
              <a:rPr sz="2000">
                <a:latin typeface="微软雅黑" panose="020B0503020204020204" charset="-122"/>
                <a:ea typeface="微软雅黑" panose="020B0503020204020204" charset="-122"/>
                <a:cs typeface="微软雅黑" panose="020B0503020204020204" charset="-122"/>
              </a:rPr>
              <a:t>C．电路的总功率变小；</a:t>
            </a:r>
          </a:p>
          <a:p>
            <a:pPr marL="0" indent="0" algn="l" eaLnBrk="1" fontAlgn="auto" latinLnBrk="0" hangingPunct="1">
              <a:lnSpc>
                <a:spcPct val="150000"/>
              </a:lnSpc>
            </a:pPr>
            <a:r>
              <a:rPr sz="2000">
                <a:latin typeface="微软雅黑" panose="020B0503020204020204" charset="-122"/>
                <a:ea typeface="微软雅黑" panose="020B0503020204020204" charset="-122"/>
                <a:cs typeface="微软雅黑" panose="020B0503020204020204" charset="-122"/>
              </a:rPr>
              <a:t>D．电压表示数变大</a:t>
            </a:r>
          </a:p>
        </p:txBody>
      </p:sp>
      <p:sp>
        <p:nvSpPr>
          <p:cNvPr id="2" name="文本框 1"/>
          <p:cNvSpPr txBox="1"/>
          <p:nvPr/>
        </p:nvSpPr>
        <p:spPr>
          <a:xfrm>
            <a:off x="2383155" y="809083"/>
            <a:ext cx="6201410" cy="646331"/>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★考点一：欧姆定律在串并联电路中的应用</a:t>
            </a:r>
          </a:p>
        </p:txBody>
      </p:sp>
      <p:pic>
        <p:nvPicPr>
          <p:cNvPr id="3" name="图片 22" descr=" "/>
          <p:cNvPicPr>
            <a:picLocks noChangeAspect="1"/>
          </p:cNvPicPr>
          <p:nvPr/>
        </p:nvPicPr>
        <p:blipFill>
          <a:blip r:embed="rId2"/>
          <a:stretch>
            <a:fillRect/>
          </a:stretch>
        </p:blipFill>
        <p:spPr>
          <a:xfrm>
            <a:off x="5260977" y="2626495"/>
            <a:ext cx="1899285" cy="1875341"/>
          </a:xfrm>
          <a:prstGeom prst="rect">
            <a:avLst/>
          </a:prstGeom>
          <a:noFill/>
          <a:ln>
            <a:noFill/>
          </a:ln>
        </p:spPr>
      </p:pic>
    </p:spTree>
    <p:extLst>
      <p:ext uri="{BB962C8B-B14F-4D97-AF65-F5344CB8AC3E}">
        <p14:creationId xmlns:p14="http://schemas.microsoft.com/office/powerpoint/2010/main" val="138824288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7" y="248901"/>
            <a:ext cx="2868295"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7" name="文本框 6"/>
          <p:cNvSpPr txBox="1"/>
          <p:nvPr/>
        </p:nvSpPr>
        <p:spPr>
          <a:xfrm>
            <a:off x="327027" y="1322797"/>
            <a:ext cx="8623935" cy="3323987"/>
          </a:xfrm>
          <a:prstGeom prst="rect">
            <a:avLst/>
          </a:prstGeom>
          <a:noFill/>
          <a:ln w="9525">
            <a:noFill/>
          </a:ln>
        </p:spPr>
        <p:txBody>
          <a:bodyPr wrap="square">
            <a:spAutoFit/>
          </a:bodyPr>
          <a:lstStyle>
            <a:defPPr/>
          </a:lstStyle>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【答案】C。</a:t>
            </a:r>
            <a:endParaRPr sz="1400" b="0">
              <a:solidFill>
                <a:srgbClr val="FF0000"/>
              </a:solidFill>
              <a:latin typeface="微软雅黑" panose="020B0503020204020204" charset="-122"/>
              <a:ea typeface="微软雅黑"/>
              <a:cs typeface="微软雅黑"/>
            </a:endParaRP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【解析】由图可知，该电路为并联电路，电压表测量电源的电压；电流表A1测量的是通过滑动变阻器的电流，电流表A2测量的是通过灯泡的电流；</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由于电源电压不变，所以电压表示数不变，故D错误；</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滑动变阻器滑片向右移动时，滑动变阻器接入电路的电阻增大，由于其两端的电压不变，根据欧姆定律可知，通过其电流会变小，即电流表A1示数变小；</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由于并联电路中各支路互不影响，所以通过灯泡的电流不变，灯泡的功率不变，亮度不变，故A错误；</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电压表V与电流表A1示数之比为滑动变阻器的电阻，电阻变大，比值变大，故B错误；</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根据并联电路的电流关系可知，干路中的电流减小，根据P＝UI可知，电路的总功率减小，故C正确；</a:t>
            </a:r>
          </a:p>
          <a:p>
            <a:pPr marL="0" indent="0" algn="l" eaLnBrk="1" fontAlgn="auto" latinLnBrk="0" hangingPunct="1">
              <a:lnSpc>
                <a:spcPct val="150000"/>
              </a:lnSpc>
            </a:pPr>
            <a:r>
              <a:rPr sz="1400" b="0">
                <a:solidFill>
                  <a:srgbClr val="FF0000"/>
                </a:solidFill>
                <a:latin typeface="微软雅黑" panose="020B0503020204020204" charset="-122"/>
                <a:ea typeface="微软雅黑" panose="020B0503020204020204" charset="-122"/>
                <a:cs typeface="微软雅黑" panose="020B0503020204020204" charset="-122"/>
              </a:rPr>
              <a:t>故选：C。</a:t>
            </a:r>
          </a:p>
        </p:txBody>
      </p:sp>
      <p:sp>
        <p:nvSpPr>
          <p:cNvPr id="2" name="文本框 1"/>
          <p:cNvSpPr txBox="1"/>
          <p:nvPr/>
        </p:nvSpPr>
        <p:spPr>
          <a:xfrm>
            <a:off x="2383155" y="809083"/>
            <a:ext cx="6201410" cy="646331"/>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★考点一：欧姆定律在串并联电路中的应用</a:t>
            </a:r>
          </a:p>
        </p:txBody>
      </p:sp>
    </p:spTree>
    <p:extLst>
      <p:ext uri="{BB962C8B-B14F-4D97-AF65-F5344CB8AC3E}">
        <p14:creationId xmlns:p14="http://schemas.microsoft.com/office/powerpoint/2010/main" val="198704036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2" dur="10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17" dur="1000"/>
                                        <p:tgtEl>
                                          <p:spTgt spid="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2" dur="1000"/>
                                        <p:tgtEl>
                                          <p:spTgt spid="7">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27" dur="1000"/>
                                        <p:tgtEl>
                                          <p:spTgt spid="7">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xEl>
                                              <p:pRg st="5" end="5"/>
                                            </p:txEl>
                                          </p:spTgt>
                                        </p:tgtEl>
                                        <p:attrNameLst>
                                          <p:attrName>style.visibility</p:attrName>
                                        </p:attrNameLst>
                                      </p:cBhvr>
                                      <p:to>
                                        <p:strVal val="visible"/>
                                      </p:to>
                                    </p:set>
                                    <p:animEffect transition="in" filter="checkerboard(across)">
                                      <p:cBhvr>
                                        <p:cTn id="32" dur="1000"/>
                                        <p:tgtEl>
                                          <p:spTgt spid="7">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7">
                                            <p:txEl>
                                              <p:pRg st="6" end="6"/>
                                            </p:txEl>
                                          </p:spTgt>
                                        </p:tgtEl>
                                        <p:attrNameLst>
                                          <p:attrName>style.visibility</p:attrName>
                                        </p:attrNameLst>
                                      </p:cBhvr>
                                      <p:to>
                                        <p:strVal val="visible"/>
                                      </p:to>
                                    </p:set>
                                    <p:animEffect transition="in" filter="checkerboard(across)">
                                      <p:cBhvr>
                                        <p:cTn id="37" dur="1000"/>
                                        <p:tgtEl>
                                          <p:spTgt spid="7">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7">
                                            <p:txEl>
                                              <p:pRg st="7" end="7"/>
                                            </p:txEl>
                                          </p:spTgt>
                                        </p:tgtEl>
                                        <p:attrNameLst>
                                          <p:attrName>style.visibility</p:attrName>
                                        </p:attrNameLst>
                                      </p:cBhvr>
                                      <p:to>
                                        <p:strVal val="visible"/>
                                      </p:to>
                                    </p:set>
                                    <p:animEffect transition="in" filter="checkerboard(across)">
                                      <p:cBhvr>
                                        <p:cTn id="42" dur="1000"/>
                                        <p:tgtEl>
                                          <p:spTgt spid="7">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47"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862322"/>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（2020·北京）</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如图所示电路中，将开关S闭合，完全相同的灯L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和灯L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均发光。下列说法正确的是（　　）。</a:t>
            </a:r>
            <a:endParaRPr lang="zh-CN" sz="2000">
              <a:solidFill>
                <a:schemeClr val="tx1"/>
              </a:solidFill>
              <a:latin typeface="微软雅黑" panose="020B0503020204020204" charset="-122"/>
              <a:ea typeface="微软雅黑"/>
              <a:cs typeface="微软雅黑"/>
            </a:endParaRP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比灯L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亮；</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 通过A点的电流大于通过B点的电流；</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的实际电功率比灯L</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的实际电功率小；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 电路中AB两点间的电压等于BC两点间的电压</a:t>
            </a:r>
          </a:p>
        </p:txBody>
      </p:sp>
      <p:sp>
        <p:nvSpPr>
          <p:cNvPr id="2" name="文本框 1"/>
          <p:cNvSpPr txBox="1"/>
          <p:nvPr/>
        </p:nvSpPr>
        <p:spPr>
          <a:xfrm>
            <a:off x="3829052" y="1718744"/>
            <a:ext cx="28789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endPar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7" name="图片 2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136640" y="2117238"/>
            <a:ext cx="2082800" cy="1499763"/>
          </a:xfrm>
          <a:prstGeom prst="rect">
            <a:avLst/>
          </a:prstGeom>
          <a:noFill/>
          <a:ln>
            <a:noFill/>
          </a:ln>
        </p:spPr>
      </p:pic>
    </p:spTree>
    <p:extLst>
      <p:ext uri="{BB962C8B-B14F-4D97-AF65-F5344CB8AC3E}">
        <p14:creationId xmlns:p14="http://schemas.microsoft.com/office/powerpoint/2010/main" val="36175930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checkerboard(across)">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2400657"/>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（2020·武汉）</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如图所示，电源电压15V保持不变，滑动变阻器的滑片在最右端。闭合开关S</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，断开开关S</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，滑片P移至中点附近时，电流表的示数是0.5A，保持滑片P不动，闭合开关S</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，断开开关S</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时，电流表的示数是0.2A，则电阻R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的阻值是（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20Ω  	B. 30Ω  	C. 45Ω	  D. 50Ω</a:t>
            </a:r>
          </a:p>
        </p:txBody>
      </p:sp>
      <p:sp>
        <p:nvSpPr>
          <p:cNvPr id="2" name="文本框 1"/>
          <p:cNvSpPr txBox="1"/>
          <p:nvPr/>
        </p:nvSpPr>
        <p:spPr>
          <a:xfrm>
            <a:off x="3452495" y="2629042"/>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9" name="图片 24"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361055" y="3518652"/>
            <a:ext cx="1733550" cy="1212669"/>
          </a:xfrm>
          <a:prstGeom prst="rect">
            <a:avLst/>
          </a:prstGeom>
          <a:noFill/>
          <a:ln>
            <a:noFill/>
          </a:ln>
        </p:spPr>
      </p:pic>
    </p:spTree>
    <p:extLst>
      <p:ext uri="{BB962C8B-B14F-4D97-AF65-F5344CB8AC3E}">
        <p14:creationId xmlns:p14="http://schemas.microsoft.com/office/powerpoint/2010/main" val="418724049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938992"/>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（2019·遂宁）</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如图所示电路，电源电压保持不变，闭合开关S，将滑动变阻器的滑片P向右移动过程中（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A.电压表V的示数不变；B.电流表A的示数变大；</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C.小灯泡的亮度变暗；  D.电路的总功率变大</a:t>
            </a:r>
          </a:p>
        </p:txBody>
      </p:sp>
      <p:sp>
        <p:nvSpPr>
          <p:cNvPr id="7" name="文本框 6"/>
          <p:cNvSpPr txBox="1"/>
          <p:nvPr/>
        </p:nvSpPr>
        <p:spPr>
          <a:xfrm>
            <a:off x="4030345" y="1745480"/>
            <a:ext cx="40640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endPar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39" name="图片 75" descr="wps45"/>
          <p:cNvPicPr>
            <a:picLocks noChangeAspect="1"/>
          </p:cNvPicPr>
          <p:nvPr/>
        </p:nvPicPr>
        <p:blipFill>
          <a:blip r:embed="rId2"/>
          <a:stretch>
            <a:fillRect/>
          </a:stretch>
        </p:blipFill>
        <p:spPr>
          <a:xfrm>
            <a:off x="2950847" y="3056182"/>
            <a:ext cx="2564765" cy="1747390"/>
          </a:xfrm>
          <a:prstGeom prst="rect">
            <a:avLst/>
          </a:prstGeom>
          <a:noFill/>
          <a:ln>
            <a:noFill/>
          </a:ln>
        </p:spPr>
      </p:pic>
    </p:spTree>
    <p:extLst>
      <p:ext uri="{BB962C8B-B14F-4D97-AF65-F5344CB8AC3E}">
        <p14:creationId xmlns:p14="http://schemas.microsoft.com/office/powerpoint/2010/main" val="20632653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9"/>
                                        </p:tgtEl>
                                        <p:attrNameLst>
                                          <p:attrName>style.visibility</p:attrName>
                                        </p:attrNameLst>
                                      </p:cBhvr>
                                      <p:to>
                                        <p:strVal val="visible"/>
                                      </p:to>
                                    </p:set>
                                    <p:animEffect transition="in" filter="checkerboard(across)">
                                      <p:cBhvr>
                                        <p:cTn id="12" dur="1000"/>
                                        <p:tgtEl>
                                          <p:spTgt spid="3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3000821"/>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4</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（2018•广安）</a:t>
            </a:r>
            <a:r>
              <a:rPr lang="zh-CN" sz="1800">
                <a:solidFill>
                  <a:schemeClr val="tx1"/>
                </a:solidFill>
                <a:latin typeface="微软雅黑" panose="020B0503020204020204" charset="-122"/>
                <a:ea typeface="微软雅黑" panose="020B0503020204020204" charset="-122"/>
                <a:cs typeface="微软雅黑" panose="020B0503020204020204" charset="-122"/>
              </a:rPr>
              <a:t>如图所示的电路，电源电压恒为4.5V，电流表的量程为0﹣0.6A，电压表的量程为0～3V，定值电阻阻值5Ω，滑动变阻器R的最大阻值50Ω，闭合开关S，移动滑片P的过程中，下列说法正确的是（　　）。</a:t>
            </a:r>
            <a:endParaRPr lang="zh-CN" sz="1800">
              <a:solidFill>
                <a:schemeClr val="tx1"/>
              </a:solidFill>
              <a:latin typeface="微软雅黑" panose="020B0503020204020204" charset="-122"/>
              <a:ea typeface="微软雅黑"/>
              <a:cs typeface="微软雅黑"/>
            </a:endParaRP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A．若滑片P向左移，电流表的示数变小；</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B．电压表与电流表的比值不变；</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C．滑动变阻器允许的调节范围是2.5Ω～50Ω；</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D．电流表的变化范围是0.3A～0.6A</a:t>
            </a:r>
          </a:p>
        </p:txBody>
      </p:sp>
      <p:sp>
        <p:nvSpPr>
          <p:cNvPr id="2" name="文本框 1"/>
          <p:cNvSpPr txBox="1"/>
          <p:nvPr/>
        </p:nvSpPr>
        <p:spPr>
          <a:xfrm>
            <a:off x="5334000" y="2044669"/>
            <a:ext cx="39497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endPar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41" name="图片24" descr=" "/>
          <p:cNvPicPr>
            <a:picLocks noChangeAspect="1"/>
          </p:cNvPicPr>
          <p:nvPr/>
        </p:nvPicPr>
        <p:blipFill>
          <a:blip r:embed="rId2"/>
          <a:stretch>
            <a:fillRect/>
          </a:stretch>
        </p:blipFill>
        <p:spPr>
          <a:xfrm>
            <a:off x="5915026" y="2412608"/>
            <a:ext cx="1969135" cy="1707922"/>
          </a:xfrm>
          <a:prstGeom prst="rect">
            <a:avLst/>
          </a:prstGeom>
          <a:noFill/>
          <a:ln>
            <a:noFill/>
          </a:ln>
        </p:spPr>
      </p:pic>
    </p:spTree>
    <p:extLst>
      <p:ext uri="{BB962C8B-B14F-4D97-AF65-F5344CB8AC3E}">
        <p14:creationId xmlns:p14="http://schemas.microsoft.com/office/powerpoint/2010/main" val="383786443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1"/>
                                        </p:tgtEl>
                                        <p:attrNameLst>
                                          <p:attrName>style.visibility</p:attrName>
                                        </p:attrNameLst>
                                      </p:cBhvr>
                                      <p:to>
                                        <p:strVal val="visible"/>
                                      </p:to>
                                    </p:set>
                                    <p:animEffect transition="in" filter="checkerboard(across)">
                                      <p:cBhvr>
                                        <p:cTn id="12" dur="1000"/>
                                        <p:tgtEl>
                                          <p:spTgt spid="4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32" dur="1000"/>
                                        <p:tgtEl>
                                          <p:spTgt spid="3">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113365"/>
            <a:ext cx="8501380" cy="1338828"/>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5</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（2020·四川甘孜州）</a:t>
            </a:r>
            <a:r>
              <a:rPr lang="zh-CN" sz="1800">
                <a:solidFill>
                  <a:schemeClr val="tx1"/>
                </a:solidFill>
                <a:latin typeface="微软雅黑" panose="020B0503020204020204" charset="-122"/>
                <a:ea typeface="微软雅黑" panose="020B0503020204020204" charset="-122"/>
                <a:cs typeface="微软雅黑" panose="020B0503020204020204" charset="-122"/>
              </a:rPr>
              <a:t>如图所示，电源电压是3V且保持不变，S闭合后电压表示数为1V，则灯L2两端的电压为__________V； 若断开开关，电压表示数将__________（选填 “变大”“变小”或“不变”）。</a:t>
            </a:r>
          </a:p>
        </p:txBody>
      </p:sp>
      <p:sp>
        <p:nvSpPr>
          <p:cNvPr id="2" name="文本框 1"/>
          <p:cNvSpPr txBox="1"/>
          <p:nvPr/>
        </p:nvSpPr>
        <p:spPr>
          <a:xfrm>
            <a:off x="3884932" y="1599705"/>
            <a:ext cx="394335"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a:t>
            </a:r>
          </a:p>
        </p:txBody>
      </p:sp>
      <p:pic>
        <p:nvPicPr>
          <p:cNvPr id="51" name="图片 85"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108325" y="2602305"/>
            <a:ext cx="2448560" cy="2015387"/>
          </a:xfrm>
          <a:prstGeom prst="rect">
            <a:avLst/>
          </a:prstGeom>
          <a:noFill/>
          <a:ln>
            <a:noFill/>
          </a:ln>
        </p:spPr>
      </p:pic>
      <p:sp>
        <p:nvSpPr>
          <p:cNvPr id="4" name="文本框 3"/>
          <p:cNvSpPr txBox="1"/>
          <p:nvPr/>
        </p:nvSpPr>
        <p:spPr>
          <a:xfrm>
            <a:off x="7815580" y="1599705"/>
            <a:ext cx="694690"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变大</a:t>
            </a:r>
            <a:endPar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spTree>
    <p:extLst>
      <p:ext uri="{BB962C8B-B14F-4D97-AF65-F5344CB8AC3E}">
        <p14:creationId xmlns:p14="http://schemas.microsoft.com/office/powerpoint/2010/main" val="92691039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51"/>
                                        </p:tgtEl>
                                        <p:attrNameLst>
                                          <p:attrName>style.visibility</p:attrName>
                                        </p:attrNameLst>
                                      </p:cBhvr>
                                      <p:to>
                                        <p:strVal val="visible"/>
                                      </p:to>
                                    </p:set>
                                    <p:animEffect transition="in" filter="checkerboard(across)">
                                      <p:cBhvr>
                                        <p:cTn id="12" dur="1000"/>
                                        <p:tgtEl>
                                          <p:spTgt spid="5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2169825"/>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6</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（2020·山东济宁）</a:t>
            </a:r>
            <a:r>
              <a:rPr lang="zh-CN" sz="1800">
                <a:solidFill>
                  <a:schemeClr val="tx1"/>
                </a:solidFill>
                <a:latin typeface="微软雅黑" panose="020B0503020204020204" charset="-122"/>
                <a:ea typeface="微软雅黑" panose="020B0503020204020204" charset="-122"/>
                <a:cs typeface="微软雅黑" panose="020B0503020204020204" charset="-122"/>
              </a:rPr>
              <a:t>如图所示的电路中，L</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、L</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1800">
                <a:solidFill>
                  <a:schemeClr val="tx1"/>
                </a:solidFill>
                <a:latin typeface="微软雅黑" panose="020B0503020204020204" charset="-122"/>
                <a:ea typeface="微软雅黑" panose="020B0503020204020204" charset="-122"/>
                <a:cs typeface="微软雅黑" panose="020B0503020204020204" charset="-122"/>
              </a:rPr>
              <a:t>为两个阻值恒定的灯泡，甲、乙是连接实验室常用电流表或电压表的位置。在甲、乙位置分别接入量程不同的某种电表，只闭合开关S</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，两灯均发光，两电表指针偏转角度相同。断开开关S</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，在甲、乙位置分别接另一种电表，闭合开关S</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和S</a:t>
            </a:r>
            <a:r>
              <a:rPr lang="zh-CN" sz="18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1800">
                <a:solidFill>
                  <a:schemeClr val="tx1"/>
                </a:solidFill>
                <a:latin typeface="微软雅黑" panose="020B0503020204020204" charset="-122"/>
                <a:ea typeface="微软雅黑" panose="020B0503020204020204" charset="-122"/>
                <a:cs typeface="微软雅黑" panose="020B0503020204020204" charset="-122"/>
              </a:rPr>
              <a:t>，两灯均发光，则此时两电表示数之比为______，灯泡L1与L2的电功率之比为______。</a:t>
            </a:r>
          </a:p>
        </p:txBody>
      </p:sp>
      <p:sp>
        <p:nvSpPr>
          <p:cNvPr id="7" name="文本框 6"/>
          <p:cNvSpPr txBox="1"/>
          <p:nvPr/>
        </p:nvSpPr>
        <p:spPr>
          <a:xfrm>
            <a:off x="725807" y="2721982"/>
            <a:ext cx="56578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4:5</a:t>
            </a:r>
            <a:endParaRPr kumimoji="0" lang="zh-CN" altLang="en-US"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52" name="图片 88"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217545" y="3427939"/>
            <a:ext cx="1409700" cy="1184024"/>
          </a:xfrm>
          <a:prstGeom prst="rect">
            <a:avLst/>
          </a:prstGeom>
          <a:noFill/>
          <a:ln>
            <a:noFill/>
          </a:ln>
        </p:spPr>
      </p:pic>
      <p:sp>
        <p:nvSpPr>
          <p:cNvPr id="2" name="文本框 1"/>
          <p:cNvSpPr txBox="1"/>
          <p:nvPr/>
        </p:nvSpPr>
        <p:spPr>
          <a:xfrm>
            <a:off x="4289427" y="2721982"/>
            <a:ext cx="56578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4:1</a:t>
            </a:r>
            <a:endParaRPr kumimoji="0" lang="zh-CN" altLang="en-US"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239735283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52"/>
                                        </p:tgtEl>
                                        <p:attrNameLst>
                                          <p:attrName>style.visibility</p:attrName>
                                        </p:attrNameLst>
                                      </p:cBhvr>
                                      <p:to>
                                        <p:strVal val="visible"/>
                                      </p:to>
                                    </p:set>
                                    <p:anim calcmode="lin" valueType="num">
                                      <p:cBhvr additive="base">
                                        <p:cTn id="12" dur="1000" fill="hold"/>
                                        <p:tgtEl>
                                          <p:spTgt spid="52"/>
                                        </p:tgtEl>
                                        <p:attrNameLst>
                                          <p:attrName>ppt_x</p:attrName>
                                        </p:attrNameLst>
                                      </p:cBhvr>
                                      <p:tavLst>
                                        <p:tav tm="0">
                                          <p:val>
                                            <p:strVal val="#ppt_x"/>
                                          </p:val>
                                        </p:tav>
                                        <p:tav tm="100000">
                                          <p:val>
                                            <p:strVal val="#ppt_x"/>
                                          </p:val>
                                        </p:tav>
                                      </p:tavLst>
                                    </p:anim>
                                    <p:anim calcmode="lin" valueType="num">
                                      <p:cBhvr additive="base">
                                        <p:cTn id="13" dur="10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7"/>
                                        </p:tgtEl>
                                        <p:attrNameLst>
                                          <p:attrName>style.visibility</p:attrName>
                                        </p:attrNameLst>
                                      </p:cBhvr>
                                      <p:to>
                                        <p:strVal val="visible"/>
                                      </p:to>
                                    </p:set>
                                    <p:animEffect transition="in" filter="checkerboard(across)">
                                      <p:cBhvr>
                                        <p:cTn id="18" dur="1000"/>
                                        <p:tgtEl>
                                          <p:spTgt spid="7"/>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85445" y="2543741"/>
            <a:ext cx="1963420" cy="120032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欧姆定律在串并联电路中的应用</a:t>
            </a:r>
            <a:endParaRPr kumimoji="0" lang="zh-CN" altLang="en-US" sz="2400" b="0" i="0" u="none" strike="noStrike" cap="none" spc="0" normalizeH="0" baseline="0">
              <a:ln>
                <a:noFill/>
              </a:ln>
              <a:solidFill>
                <a:srgbClr val="000000"/>
              </a:solidFill>
              <a:effectLst/>
              <a:uFillTx/>
              <a:latin typeface="微软雅黑" panose="020B0503020204020204" charset="-122"/>
              <a:ea typeface="微软雅黑"/>
              <a:cs typeface="Arial"/>
              <a:sym typeface="Arial"/>
            </a:endParaRPr>
          </a:p>
        </p:txBody>
      </p:sp>
      <p:sp>
        <p:nvSpPr>
          <p:cNvPr id="4" name="左大括号 3"/>
          <p:cNvSpPr/>
          <p:nvPr/>
        </p:nvSpPr>
        <p:spPr>
          <a:xfrm>
            <a:off x="2440307" y="1791314"/>
            <a:ext cx="544195" cy="2475628"/>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defP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3137535" y="1508676"/>
            <a:ext cx="2252980" cy="553998"/>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电阻的串联</a:t>
            </a:r>
            <a:endParaRPr lang="zh-CN" altLang="en-US" sz="2000" b="0">
              <a:solidFill>
                <a:srgbClr val="000000"/>
              </a:solidFill>
              <a:latin typeface="微软雅黑" panose="020B0503020204020204" charset="-122"/>
              <a:ea typeface="微软雅黑"/>
            </a:endParaRP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defP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7" y="1000690"/>
            <a:ext cx="2562225" cy="400110"/>
          </a:xfrm>
          <a:prstGeom prst="rect">
            <a:avLst/>
          </a:prstGeom>
          <a:noFill/>
          <a:ln w="9525">
            <a:noFill/>
          </a:ln>
        </p:spPr>
        <p:txBody>
          <a:bodyPr wrap="square">
            <a:spAutoFit/>
          </a:bodyPr>
          <a:lstStyle>
            <a:defPPr/>
          </a:lstStyle>
          <a:p>
            <a:pPr marL="0" indent="0" algn="l"/>
            <a:r>
              <a:rPr lang="zh-CN" altLang="en-US" sz="2000" b="1">
                <a:latin typeface="微软雅黑" panose="020B0503020204020204" charset="-122"/>
                <a:ea typeface="微软雅黑" panose="020B0503020204020204" charset="-122"/>
              </a:rPr>
              <a:t>一、知识点与考点</a:t>
            </a:r>
            <a:endParaRPr lang="zh-CN" altLang="en-US" sz="2000" b="1">
              <a:latin typeface="微软雅黑" panose="020B0503020204020204" charset="-122"/>
              <a:ea typeface="微软雅黑"/>
            </a:endParaRPr>
          </a:p>
        </p:txBody>
      </p:sp>
      <p:sp>
        <p:nvSpPr>
          <p:cNvPr id="10" name="文本框 9"/>
          <p:cNvSpPr txBox="1"/>
          <p:nvPr/>
        </p:nvSpPr>
        <p:spPr>
          <a:xfrm>
            <a:off x="3137537" y="3906005"/>
            <a:ext cx="1522095" cy="553998"/>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电阻的并联</a:t>
            </a:r>
          </a:p>
        </p:txBody>
      </p:sp>
    </p:spTree>
    <p:extLst>
      <p:ext uri="{BB962C8B-B14F-4D97-AF65-F5344CB8AC3E}">
        <p14:creationId xmlns:p14="http://schemas.microsoft.com/office/powerpoint/2010/main" val="4863379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barn(outHorizontal)">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22"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2400657"/>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7</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（2020·贵州黔东南）</a:t>
            </a:r>
            <a:r>
              <a:rPr lang="zh-CN" sz="2000">
                <a:solidFill>
                  <a:schemeClr val="tx1"/>
                </a:solidFill>
                <a:latin typeface="微软雅黑" panose="020B0503020204020204" charset="-122"/>
                <a:ea typeface="微软雅黑" panose="020B0503020204020204" charset="-122"/>
                <a:cs typeface="微软雅黑" panose="020B0503020204020204" charset="-122"/>
              </a:rPr>
              <a:t>有一种亮度可以调节的小台灯,其电路如图甲,电源电压为24 V,灯泡L的额定电压为24 V,通过灯泡L的电流跟其两端电压的关系如图乙,当灯泡正常发光时,灯丝的电阻为____ Ω。调节滑动变阻器R,使灯泡的实际功率为1.2 W时,滑动变阻器R连入电路的阻值是____ Ω。观察图象发现灯泡L的电阻是在增大的,这是因为__________________。 </a:t>
            </a:r>
          </a:p>
        </p:txBody>
      </p:sp>
      <p:sp>
        <p:nvSpPr>
          <p:cNvPr id="7" name="文本框 6"/>
          <p:cNvSpPr txBox="1"/>
          <p:nvPr/>
        </p:nvSpPr>
        <p:spPr>
          <a:xfrm>
            <a:off x="5158740" y="2086047"/>
            <a:ext cx="40005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60</a:t>
            </a:r>
            <a:endPar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Arial"/>
              <a:sym typeface="Arial"/>
            </a:endParaRPr>
          </a:p>
        </p:txBody>
      </p:sp>
      <p:pic>
        <p:nvPicPr>
          <p:cNvPr id="53" name="图片 98"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303905" y="3750364"/>
            <a:ext cx="1981200" cy="983504"/>
          </a:xfrm>
          <a:prstGeom prst="rect">
            <a:avLst/>
          </a:prstGeom>
          <a:noFill/>
          <a:ln>
            <a:noFill/>
          </a:ln>
        </p:spPr>
      </p:pic>
      <p:sp>
        <p:nvSpPr>
          <p:cNvPr id="2" name="文本框 1"/>
          <p:cNvSpPr txBox="1"/>
          <p:nvPr/>
        </p:nvSpPr>
        <p:spPr>
          <a:xfrm>
            <a:off x="6752590" y="2546288"/>
            <a:ext cx="40005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90</a:t>
            </a:r>
          </a:p>
        </p:txBody>
      </p:sp>
      <p:sp>
        <p:nvSpPr>
          <p:cNvPr id="4" name="文本框 3"/>
          <p:cNvSpPr txBox="1"/>
          <p:nvPr/>
        </p:nvSpPr>
        <p:spPr>
          <a:xfrm>
            <a:off x="4704717" y="3080371"/>
            <a:ext cx="2878455" cy="338554"/>
          </a:xfrm>
          <a:prstGeom prst="rect">
            <a:avLst/>
          </a:prstGeom>
          <a:noFill/>
          <a:ln w="9525">
            <a:noFill/>
          </a:ln>
        </p:spPr>
        <p:txBody>
          <a:bodyPr wrap="square">
            <a:spAutoFit/>
          </a:bodyPr>
          <a:lstStyle>
            <a:defPPr/>
          </a:lstStyle>
          <a:p>
            <a:pPr marL="0" indent="0" algn="l"/>
            <a:r>
              <a:rPr lang="zh-CN" sz="1600" b="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灯丝电阻随温度的升高而增大</a:t>
            </a:r>
            <a:endParaRPr lang="zh-CN" altLang="en-US" sz="1600" b="0">
              <a:solidFill>
                <a:srgbClr val="FF0000"/>
              </a:solidFill>
              <a:effectLst>
                <a:outerShdw blurRad="38100" dist="38100" dir="2700000" algn="tl">
                  <a:srgbClr val="000000">
                    <a:alpha val="43137"/>
                  </a:srgbClr>
                </a:outerShdw>
              </a:effectLst>
              <a:latin typeface="微软雅黑" panose="020B0503020204020204" charset="-122"/>
              <a:ea typeface="微软雅黑"/>
            </a:endParaRPr>
          </a:p>
        </p:txBody>
      </p:sp>
    </p:spTree>
    <p:extLst>
      <p:ext uri="{BB962C8B-B14F-4D97-AF65-F5344CB8AC3E}">
        <p14:creationId xmlns:p14="http://schemas.microsoft.com/office/powerpoint/2010/main" val="19380295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53"/>
                                        </p:tgtEl>
                                        <p:attrNameLst>
                                          <p:attrName>style.visibility</p:attrName>
                                        </p:attrNameLst>
                                      </p:cBhvr>
                                      <p:to>
                                        <p:strVal val="visible"/>
                                      </p:to>
                                    </p:set>
                                    <p:animEffect transition="in" filter="checkerboard(across)">
                                      <p:cBhvr>
                                        <p:cTn id="12" dur="1000"/>
                                        <p:tgtEl>
                                          <p:spTgt spid="5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938992"/>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8</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（2020·哈尔滨）</a:t>
            </a:r>
            <a:r>
              <a:rPr lang="zh-CN" sz="2000">
                <a:solidFill>
                  <a:schemeClr val="tx1"/>
                </a:solidFill>
                <a:latin typeface="微软雅黑" panose="020B0503020204020204" charset="-122"/>
                <a:ea typeface="微软雅黑" panose="020B0503020204020204" charset="-122"/>
                <a:cs typeface="微软雅黑" panose="020B0503020204020204" charset="-122"/>
              </a:rPr>
              <a:t>小聪用如图所示的电路探究“电流跟电阻的关系”。将电阻R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接入电路后，闭合开关，调节滑动变阻器的滑片、电压表的示数为U；用电阻R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）替换电阻R</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后，实验中，应调节滑片，使电压表的示数为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，则前后两次电流表示数之比为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7" name="文本框 6"/>
          <p:cNvSpPr txBox="1"/>
          <p:nvPr/>
        </p:nvSpPr>
        <p:spPr>
          <a:xfrm>
            <a:off x="1806575" y="2506184"/>
            <a:ext cx="40005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U</a:t>
            </a:r>
          </a:p>
        </p:txBody>
      </p:sp>
      <p:sp>
        <p:nvSpPr>
          <p:cNvPr id="2" name="文本框 1"/>
          <p:cNvSpPr txBox="1"/>
          <p:nvPr/>
        </p:nvSpPr>
        <p:spPr>
          <a:xfrm>
            <a:off x="5995670" y="2506184"/>
            <a:ext cx="93345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R</a:t>
            </a:r>
            <a:r>
              <a:rPr kumimoji="0" lang="en-US" altLang="zh-CN" sz="1600" b="0" i="0" baseline="-25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a:t>
            </a:r>
            <a:r>
              <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：R</a:t>
            </a:r>
            <a:r>
              <a:rPr kumimoji="0" lang="en-US" altLang="zh-CN" sz="1600" b="0" i="0" u="none" strike="noStrike" cap="none" spc="0" normalizeH="0" baseline="-25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a:t>
            </a:r>
            <a:endParaRPr kumimoji="0" lang="en-US" altLang="zh-CN" sz="16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pic>
        <p:nvPicPr>
          <p:cNvPr id="56" name="图片 104" descr="   "/>
          <p:cNvPicPr>
            <a:picLocks noChangeAspect="1"/>
          </p:cNvPicPr>
          <p:nvPr/>
        </p:nvPicPr>
        <p:blipFill>
          <a:blip r:embed="rId2"/>
          <a:stretch>
            <a:fillRect/>
          </a:stretch>
        </p:blipFill>
        <p:spPr>
          <a:xfrm>
            <a:off x="3490915" y="3200046"/>
            <a:ext cx="1228725" cy="1260413"/>
          </a:xfrm>
          <a:prstGeom prst="rect">
            <a:avLst/>
          </a:prstGeom>
          <a:noFill/>
          <a:ln>
            <a:noFill/>
          </a:ln>
        </p:spPr>
      </p:pic>
    </p:spTree>
    <p:extLst>
      <p:ext uri="{BB962C8B-B14F-4D97-AF65-F5344CB8AC3E}">
        <p14:creationId xmlns:p14="http://schemas.microsoft.com/office/powerpoint/2010/main" val="32889771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56"/>
                                        </p:tgtEl>
                                        <p:attrNameLst>
                                          <p:attrName>style.visibility</p:attrName>
                                        </p:attrNameLst>
                                      </p:cBhvr>
                                      <p:to>
                                        <p:strVal val="visible"/>
                                      </p:to>
                                    </p:set>
                                    <p:animEffect transition="in" filter="checkerboard(across)">
                                      <p:cBhvr>
                                        <p:cTn id="12" dur="1000"/>
                                        <p:tgtEl>
                                          <p:spTgt spid="5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5"/>
            <a:ext cx="8501380" cy="2400657"/>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9</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（2020·贵州黔西南）</a:t>
            </a:r>
            <a:r>
              <a:rPr lang="zh-CN" sz="2000">
                <a:solidFill>
                  <a:schemeClr val="tx1"/>
                </a:solidFill>
                <a:latin typeface="微软雅黑" panose="020B0503020204020204" charset="-122"/>
                <a:ea typeface="微软雅黑" panose="020B0503020204020204" charset="-122"/>
                <a:cs typeface="微软雅黑" panose="020B0503020204020204" charset="-122"/>
              </a:rPr>
              <a:t>一根粗细均匀的镍铬合金丝，将其接入电压为6V的电源上，通过的电流为0.3A。求：</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(1)这根镍铬合金丝的电阻；</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(2)通电1min消耗的电能；</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(3)若将这根镍铬合金丝对折后一起接入原电源上，电路中的总电流为多大?</a:t>
            </a:r>
          </a:p>
        </p:txBody>
      </p:sp>
      <p:sp>
        <p:nvSpPr>
          <p:cNvPr id="7" name="文本框 6"/>
          <p:cNvSpPr txBox="1"/>
          <p:nvPr/>
        </p:nvSpPr>
        <p:spPr>
          <a:xfrm>
            <a:off x="3540125" y="2063130"/>
            <a:ext cx="67818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20Ω</a:t>
            </a:r>
          </a:p>
        </p:txBody>
      </p:sp>
      <p:sp>
        <p:nvSpPr>
          <p:cNvPr id="2" name="文本框 1"/>
          <p:cNvSpPr txBox="1"/>
          <p:nvPr/>
        </p:nvSpPr>
        <p:spPr>
          <a:xfrm>
            <a:off x="3388995" y="2569841"/>
            <a:ext cx="67818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108J</a:t>
            </a:r>
          </a:p>
        </p:txBody>
      </p:sp>
      <p:sp>
        <p:nvSpPr>
          <p:cNvPr id="4" name="文本框 3"/>
          <p:cNvSpPr txBox="1"/>
          <p:nvPr/>
        </p:nvSpPr>
        <p:spPr>
          <a:xfrm>
            <a:off x="7899400" y="3387835"/>
            <a:ext cx="67818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12A</a:t>
            </a:r>
          </a:p>
        </p:txBody>
      </p:sp>
    </p:spTree>
    <p:extLst>
      <p:ext uri="{BB962C8B-B14F-4D97-AF65-F5344CB8AC3E}">
        <p14:creationId xmlns:p14="http://schemas.microsoft.com/office/powerpoint/2010/main" val="427271309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1"/>
            <a:ext cx="2157730" cy="584775"/>
          </a:xfrm>
          <a:prstGeom prst="rect">
            <a:avLst/>
          </a:prstGeom>
          <a:noFill/>
          <a:ln w="9525">
            <a:noFill/>
          </a:ln>
        </p:spPr>
        <p:txBody>
          <a:bodyPr wrap="square">
            <a:spAutoFit/>
          </a:bodyPr>
          <a:lstStyle>
            <a:defP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994326"/>
            <a:ext cx="8501380" cy="4247317"/>
          </a:xfrm>
          <a:prstGeom prst="rect">
            <a:avLst/>
          </a:prstGeom>
          <a:noFill/>
          <a:ln w="9525">
            <a:noFill/>
          </a:ln>
        </p:spPr>
        <p:txBody>
          <a:bodyPr wrap="square">
            <a:spAutoFit/>
          </a:bodyPr>
          <a:lstStyle>
            <a:defPPr/>
          </a:lstStyle>
          <a:p>
            <a:pPr marL="0" indent="0" algn="l" eaLnBrk="1" fontAlgn="auto" latinLnBrk="0" hangingPunct="1">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rPr>
              <a:t>10</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（2019·河北）</a:t>
            </a:r>
            <a:r>
              <a:rPr lang="zh-CN" sz="2000">
                <a:solidFill>
                  <a:schemeClr val="tx1"/>
                </a:solidFill>
                <a:latin typeface="微软雅黑" panose="020B0503020204020204" charset="-122"/>
                <a:ea typeface="微软雅黑" panose="020B0503020204020204" charset="-122"/>
                <a:cs typeface="微软雅黑" panose="020B0503020204020204" charset="-122"/>
              </a:rPr>
              <a:t>如图1所示，电源电压保持不变，定值电阳R1＝10Ω，R2＝5Ω．滑动变阻器R的规格为“30Ω2.5A”。电流表A2选用0﹣3A的量程，电压表选用0～15V的量程。闭合个部开关，电流表A1的示数为1A。求：</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（1）电源电压。</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（2）若将表盘如图2所示的电流表A3接入电路，闭合全部开关，改变滑片位置，A3的指针恰好指在满偏的三分之二处，变阻器接入电路的可能值。</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（3）用一个新的电源替代原来的电源，只闭合S．在保证电路安全的情况下，电源电压的最大值。</a:t>
            </a:r>
          </a:p>
        </p:txBody>
      </p:sp>
      <p:sp>
        <p:nvSpPr>
          <p:cNvPr id="2" name="文本框 1"/>
          <p:cNvSpPr txBox="1"/>
          <p:nvPr/>
        </p:nvSpPr>
        <p:spPr>
          <a:xfrm>
            <a:off x="2278380" y="2869666"/>
            <a:ext cx="67818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10V</a:t>
            </a:r>
          </a:p>
        </p:txBody>
      </p:sp>
      <p:sp>
        <p:nvSpPr>
          <p:cNvPr id="9" name="文本框 8"/>
          <p:cNvSpPr txBox="1"/>
          <p:nvPr/>
        </p:nvSpPr>
        <p:spPr>
          <a:xfrm>
            <a:off x="6583046" y="2944145"/>
            <a:ext cx="2022475"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10Ω、5Ω、25Ω</a:t>
            </a:r>
          </a:p>
        </p:txBody>
      </p:sp>
      <p:sp>
        <p:nvSpPr>
          <p:cNvPr id="10" name="文本框 9"/>
          <p:cNvSpPr txBox="1"/>
          <p:nvPr/>
        </p:nvSpPr>
        <p:spPr>
          <a:xfrm>
            <a:off x="3088641" y="4641245"/>
            <a:ext cx="812165"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27.5V</a:t>
            </a:r>
          </a:p>
        </p:txBody>
      </p:sp>
      <p:pic>
        <p:nvPicPr>
          <p:cNvPr id="74" name="图片 131" descr="wps72"/>
          <p:cNvPicPr>
            <a:picLocks noChangeAspect="1"/>
          </p:cNvPicPr>
          <p:nvPr/>
        </p:nvPicPr>
        <p:blipFill>
          <a:blip r:embed="rId2"/>
          <a:stretch>
            <a:fillRect/>
          </a:stretch>
        </p:blipFill>
        <p:spPr>
          <a:xfrm>
            <a:off x="3631565" y="2401149"/>
            <a:ext cx="2275840" cy="1049707"/>
          </a:xfrm>
          <a:prstGeom prst="rect">
            <a:avLst/>
          </a:prstGeom>
          <a:noFill/>
          <a:ln w="9525">
            <a:noFill/>
          </a:ln>
        </p:spPr>
      </p:pic>
    </p:spTree>
    <p:extLst>
      <p:ext uri="{BB962C8B-B14F-4D97-AF65-F5344CB8AC3E}">
        <p14:creationId xmlns:p14="http://schemas.microsoft.com/office/powerpoint/2010/main" val="6853290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4"/>
                                        </p:tgtEl>
                                        <p:attrNameLst>
                                          <p:attrName>style.visibility</p:attrName>
                                        </p:attrNameLst>
                                      </p:cBhvr>
                                      <p:to>
                                        <p:strVal val="visible"/>
                                      </p:to>
                                    </p:set>
                                    <p:animEffect transition="in" filter="checkerboard(across)">
                                      <p:cBhvr>
                                        <p:cTn id="12" dur="1000"/>
                                        <p:tgtEl>
                                          <p:spTgt spid="7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7" dur="1000"/>
                                        <p:tgtEl>
                                          <p:spTgt spid="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9"/>
                                        </p:tgtEl>
                                        <p:attrNameLst>
                                          <p:attrName>style.visibility</p:attrName>
                                        </p:attrNameLst>
                                      </p:cBhvr>
                                      <p:to>
                                        <p:strVal val="visible"/>
                                      </p:to>
                                    </p:set>
                                    <p:animEffect transition="in" filter="checkerboard(across)">
                                      <p:cBhvr>
                                        <p:cTn id="37" dur="10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10"/>
                                        </p:tgtEl>
                                        <p:attrNameLst>
                                          <p:attrName>style.visibility</p:attrName>
                                        </p:attrNameLst>
                                      </p:cBhvr>
                                      <p:to>
                                        <p:strVal val="visible"/>
                                      </p:to>
                                    </p:set>
                                    <p:animEffect transition="in" filter="checkerboard(across)">
                                      <p:cBhvr>
                                        <p:cTn id="4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546870"/>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欧姆定律在串并联电路中应用属于欧姆定律的深化，是欧姆定律应用的典型内容，同时也是欧姆定律应用的常见问题。把此问题单作为一节内容来讲，也可以看出此知识点的重要性。在中考试卷中，几乎所有电学考题都会涉及到串并联电路问题，欧姆定律在其中的应用也就显得尤为重要。</a:t>
            </a:r>
            <a:endParaRPr kumimoji="0" lang="zh-CN" altLang="en-US" sz="1800" b="0" i="0" u="none" strike="noStrike" cap="none" spc="0" normalizeH="0" baseline="0">
              <a:ln>
                <a:noFill/>
              </a:ln>
              <a:solidFill>
                <a:srgbClr val="1116CC"/>
              </a:solidFill>
              <a:effectLst/>
              <a:uFillTx/>
              <a:latin typeface="微软雅黑" panose="020B0503020204020204" charset="-122"/>
              <a:ea typeface="微软雅黑"/>
              <a:cs typeface="Arial"/>
              <a:sym typeface="Arial"/>
            </a:endParaRP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defP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7" y="1000690"/>
            <a:ext cx="2562225" cy="400110"/>
          </a:xfrm>
          <a:prstGeom prst="rect">
            <a:avLst/>
          </a:prstGeom>
          <a:noFill/>
          <a:ln w="9525">
            <a:noFill/>
          </a:ln>
        </p:spPr>
        <p:txBody>
          <a:bodyPr wrap="square">
            <a:spAutoFit/>
          </a:bodyPr>
          <a:lstStyle>
            <a:defP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14982516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546870"/>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纵观各地中考考纲和近三年考卷，对本节内容的考查在中考试卷中还会出现，但不会是为了考查此单一知识点，肯定会和其他知识点结合或几个知识点一起组成考题，考查学生的综合应用能力。查考方式主要是选择题、填空题和计算题三个类型，难易、问题角度也会延续以往方式。</a:t>
            </a:r>
            <a:endParaRPr kumimoji="0" lang="zh-CN" altLang="en-US" sz="1800" b="0" i="0" u="none" strike="noStrike" cap="none" spc="0" normalizeH="0" baseline="0">
              <a:ln>
                <a:noFill/>
              </a:ln>
              <a:solidFill>
                <a:schemeClr val="tx1"/>
              </a:solidFill>
              <a:effectLst/>
              <a:uFillTx/>
              <a:latin typeface="微软雅黑" panose="020B0503020204020204" charset="-122"/>
              <a:ea typeface="微软雅黑"/>
              <a:cs typeface="Arial"/>
              <a:sym typeface="Arial"/>
            </a:endParaRPr>
          </a:p>
        </p:txBody>
      </p:sp>
      <p:sp>
        <p:nvSpPr>
          <p:cNvPr id="12" name="文本框 11"/>
          <p:cNvSpPr txBox="1"/>
          <p:nvPr/>
        </p:nvSpPr>
        <p:spPr>
          <a:xfrm>
            <a:off x="1093472" y="248901"/>
            <a:ext cx="2357755" cy="584775"/>
          </a:xfrm>
          <a:prstGeom prst="rect">
            <a:avLst/>
          </a:prstGeom>
          <a:noFill/>
          <a:ln w="9525">
            <a:noFill/>
          </a:ln>
        </p:spPr>
        <p:txBody>
          <a:bodyPr wrap="square">
            <a:spAutoFit/>
          </a:bodyPr>
          <a:lstStyle>
            <a:defP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7" y="1000690"/>
            <a:ext cx="2562225" cy="400110"/>
          </a:xfrm>
          <a:prstGeom prst="rect">
            <a:avLst/>
          </a:prstGeom>
          <a:noFill/>
          <a:ln w="9525">
            <a:noFill/>
          </a:ln>
        </p:spPr>
        <p:txBody>
          <a:bodyPr wrap="square">
            <a:spAutoFit/>
          </a:bodyPr>
          <a:lstStyle>
            <a:defP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376445371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2" y="248901"/>
            <a:ext cx="2357755" cy="584775"/>
          </a:xfrm>
          <a:prstGeom prst="rect">
            <a:avLst/>
          </a:prstGeom>
          <a:noFill/>
          <a:ln w="9525">
            <a:noFill/>
          </a:ln>
        </p:spPr>
        <p:txBody>
          <a:bodyPr wrap="square">
            <a:spAutoFit/>
          </a:bodyPr>
          <a:lstStyle>
            <a:defP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7" y="1000690"/>
            <a:ext cx="2562225" cy="400110"/>
          </a:xfrm>
          <a:prstGeom prst="rect">
            <a:avLst/>
          </a:prstGeom>
          <a:noFill/>
          <a:ln w="9525">
            <a:noFill/>
          </a:ln>
        </p:spPr>
        <p:txBody>
          <a:bodyPr wrap="square">
            <a:spAutoFit/>
          </a:bodyPr>
          <a:lstStyle>
            <a:defP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303063"/>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endParaRPr kumimoji="0" lang="zh-CN" altLang="en-US" sz="1800" i="0" u="none" strike="noStrike" cap="none" spc="0" normalizeH="0" baseline="0">
              <a:ln>
                <a:noFill/>
              </a:ln>
              <a:solidFill>
                <a:schemeClr val="tx1"/>
              </a:solidFill>
              <a:effectLst/>
              <a:uFillTx/>
              <a:latin typeface="微软雅黑" panose="020B0503020204020204" charset="-122"/>
              <a:ea typeface="微软雅黑"/>
              <a:cs typeface="Arial"/>
              <a:sym typeface="Arial"/>
            </a:endParaRPr>
          </a:p>
        </p:txBody>
      </p:sp>
      <p:graphicFrame>
        <p:nvGraphicFramePr>
          <p:cNvPr id="4" name="表格 3"/>
          <p:cNvGraphicFramePr>
            <a:graphicFrameLocks noGrp="1"/>
          </p:cNvGraphicFramePr>
          <p:nvPr/>
        </p:nvGraphicFramePr>
        <p:xfrm>
          <a:off x="337820" y="2021116"/>
          <a:ext cx="8479790" cy="2956112"/>
        </p:xfrm>
        <a:graphic>
          <a:graphicData uri="http://schemas.openxmlformats.org/drawingml/2006/table">
            <a:tbl>
              <a:tblPr firstRow="1" bandRow="1">
                <a:tableStyleId>{5940675A-B579-460E-94D1-54222C63F5DA}</a:tableStyleId>
              </a:tblPr>
              <a:tblGrid>
                <a:gridCol w="1064260"/>
                <a:gridCol w="2439670"/>
                <a:gridCol w="4975860"/>
              </a:tblGrid>
              <a:tr h="822960">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考点分类</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考点内容</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考点分析与常见题型</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4997">
                <a:tc rowSpan="2">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常考热点</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串并联电路特点</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选择题、填空题居多，考查串并联电路中欧姆定律应用</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8155">
                <a:tc vMerge="1">
                  <a:txBody>
                    <a:bodyPr/>
                    <a:lstStyle>
                      <a:defP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串并联电阻的相关计算</a:t>
                      </a:r>
                      <a:endParaRPr lang="en-US" altLang="en-US" sz="1800" b="0">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defPPr/>
                    </a:lstStyle>
                    <a:p>
                      <a:pPr marL="0" indent="0" algn="ctr" eaLnBrk="1" fontAlgn="auto" latinLnBrk="0" hangingPunct="1">
                        <a:lnSpc>
                          <a:spcPct val="150000"/>
                        </a:lnSpc>
                        <a:buNone/>
                      </a:pPr>
                      <a:r>
                        <a:rPr lang="en-US" sz="1800" b="0">
                          <a:latin typeface="微软雅黑" panose="020B0503020204020204" charset="-122"/>
                          <a:ea typeface="微软雅黑" panose="020B0503020204020204" charset="-122"/>
                          <a:cs typeface="宋体" panose="02010600030101010101" pitchFamily="2" charset="-122"/>
                        </a:rPr>
                        <a:t>选择题、填空题居多，考查学生对串并联电路的理解程度以及如何利用欧姆定律进行相关计算</a:t>
                      </a:r>
                      <a:endParaRPr lang="en-US" altLang="en-US" sz="1800" b="0">
                        <a:latin typeface="微软雅黑" panose="020B0503020204020204" charset="-122"/>
                        <a:ea typeface="微软雅黑"/>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17728248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257812"/>
            <a:ext cx="2446020" cy="584775"/>
          </a:xfrm>
          <a:prstGeom prst="rect">
            <a:avLst/>
          </a:prstGeom>
          <a:noFill/>
          <a:ln w="9525">
            <a:noFill/>
          </a:ln>
        </p:spPr>
        <p:txBody>
          <a:bodyPr wrap="square">
            <a:spAutoFit/>
          </a:bodyPr>
          <a:lstStyle>
            <a:defP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7" y="1101906"/>
            <a:ext cx="8646795" cy="1938992"/>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1.电阻的串联</a:t>
            </a:r>
            <a:endParaRPr lang="zh-CN" sz="2000">
              <a:latin typeface="微软雅黑" panose="020B0503020204020204" charset="-122"/>
              <a:ea typeface="微软雅黑"/>
              <a:cs typeface="微软雅黑"/>
            </a:endParaRP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（1）串联电阻的总电阻的阻值比任何一个分电阻的阻值都</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（2）串联电阻的总电阻的阻值等于各分电阻</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：R</a:t>
            </a:r>
            <a:r>
              <a:rPr lang="zh-CN" sz="2000" baseline="-25000">
                <a:latin typeface="微软雅黑" panose="020B0503020204020204" charset="-122"/>
                <a:ea typeface="微软雅黑" panose="020B0503020204020204" charset="-122"/>
                <a:cs typeface="微软雅黑" panose="020B0503020204020204" charset="-122"/>
              </a:rPr>
              <a:t>串</a:t>
            </a:r>
            <a:r>
              <a:rPr lang="zh-CN" sz="2000">
                <a:latin typeface="微软雅黑" panose="020B0503020204020204" charset="-122"/>
                <a:ea typeface="微软雅黑" panose="020B0503020204020204" charset="-122"/>
                <a:cs typeface="微软雅黑" panose="020B0503020204020204" charset="-122"/>
              </a:rPr>
              <a:t>=R</a:t>
            </a:r>
            <a:r>
              <a:rPr lang="zh-CN" sz="2000" baseline="-25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+R</a:t>
            </a:r>
            <a:r>
              <a:rPr lang="zh-CN" sz="2000" baseline="-25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+……R</a:t>
            </a:r>
            <a:r>
              <a:rPr lang="zh-CN" sz="2000" baseline="-25000">
                <a:latin typeface="微软雅黑" panose="020B0503020204020204" charset="-122"/>
                <a:ea typeface="微软雅黑" panose="020B0503020204020204" charset="-122"/>
                <a:cs typeface="微软雅黑" panose="020B0503020204020204" charset="-122"/>
              </a:rPr>
              <a:t>n</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（3）n个相同电阻R串联时的总电阻为：R串=</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R。</a:t>
            </a:r>
          </a:p>
        </p:txBody>
      </p:sp>
      <p:sp>
        <p:nvSpPr>
          <p:cNvPr id="16" name="文本框 15"/>
          <p:cNvSpPr txBox="1"/>
          <p:nvPr/>
        </p:nvSpPr>
        <p:spPr>
          <a:xfrm>
            <a:off x="6983730" y="1639172"/>
            <a:ext cx="53848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大</a:t>
            </a:r>
            <a:endPar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微软雅黑"/>
              <a:sym typeface="+mn-ea"/>
            </a:endParaRPr>
          </a:p>
        </p:txBody>
      </p:sp>
      <p:sp>
        <p:nvSpPr>
          <p:cNvPr id="2" name="文本框 1"/>
          <p:cNvSpPr txBox="1"/>
          <p:nvPr/>
        </p:nvSpPr>
        <p:spPr>
          <a:xfrm>
            <a:off x="5410837" y="2112146"/>
            <a:ext cx="79438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之和</a:t>
            </a:r>
          </a:p>
        </p:txBody>
      </p:sp>
      <p:sp>
        <p:nvSpPr>
          <p:cNvPr id="7" name="文本框 6"/>
          <p:cNvSpPr txBox="1"/>
          <p:nvPr/>
        </p:nvSpPr>
        <p:spPr>
          <a:xfrm>
            <a:off x="5582285" y="2510639"/>
            <a:ext cx="24638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n</a:t>
            </a:r>
            <a:endParaRPr kumimoji="0" lang="en-US" altLang="zh-CN"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微软雅黑"/>
              <a:sym typeface="+mn-ea"/>
            </a:endParaRPr>
          </a:p>
        </p:txBody>
      </p:sp>
    </p:spTree>
    <p:extLst>
      <p:ext uri="{BB962C8B-B14F-4D97-AF65-F5344CB8AC3E}">
        <p14:creationId xmlns:p14="http://schemas.microsoft.com/office/powerpoint/2010/main" val="233200514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6"/>
                                        </p:tgtEl>
                                        <p:attrNameLst>
                                          <p:attrName>style.visibility</p:attrName>
                                        </p:attrNameLst>
                                      </p:cBhvr>
                                      <p:to>
                                        <p:strVal val="visible"/>
                                      </p:to>
                                    </p:set>
                                    <p:animEffect transition="in" filter="checkerboard(across)">
                                      <p:cBhvr>
                                        <p:cTn id="27" dur="10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7"/>
                                        </p:tgtEl>
                                        <p:attrNameLst>
                                          <p:attrName>style.visibility</p:attrName>
                                        </p:attrNameLst>
                                      </p:cBhvr>
                                      <p:to>
                                        <p:strVal val="visible"/>
                                      </p:to>
                                    </p:set>
                                    <p:animEffect transition="in" filter="checkerboard(across)">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257812"/>
            <a:ext cx="2446020" cy="584775"/>
          </a:xfrm>
          <a:prstGeom prst="rect">
            <a:avLst/>
          </a:prstGeom>
          <a:noFill/>
          <a:ln w="9525">
            <a:noFill/>
          </a:ln>
        </p:spPr>
        <p:txBody>
          <a:bodyPr wrap="square">
            <a:spAutoFit/>
          </a:bodyPr>
          <a:lstStyle>
            <a:defP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7" y="1101906"/>
            <a:ext cx="8646795" cy="553998"/>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3.串并联电阻的比较</a:t>
            </a:r>
            <a:endParaRPr lang="zh-CN" sz="2000" b="1">
              <a:latin typeface="微软雅黑" panose="020B0503020204020204" charset="-122"/>
              <a:ea typeface="微软雅黑"/>
              <a:cs typeface="微软雅黑"/>
            </a:endParaRPr>
          </a:p>
        </p:txBody>
      </p:sp>
      <p:pic>
        <p:nvPicPr>
          <p:cNvPr id="82" name="图片 74"/>
          <p:cNvPicPr>
            <a:picLocks noChangeAspect="1"/>
          </p:cNvPicPr>
          <p:nvPr/>
        </p:nvPicPr>
        <p:blipFill>
          <a:blip r:embed="rId2"/>
          <a:stretch>
            <a:fillRect/>
          </a:stretch>
        </p:blipFill>
        <p:spPr>
          <a:xfrm>
            <a:off x="1476060" y="1656360"/>
            <a:ext cx="6191885" cy="3229965"/>
          </a:xfrm>
          <a:prstGeom prst="rect">
            <a:avLst/>
          </a:prstGeom>
          <a:noFill/>
          <a:ln>
            <a:noFill/>
          </a:ln>
        </p:spPr>
      </p:pic>
    </p:spTree>
    <p:extLst>
      <p:ext uri="{BB962C8B-B14F-4D97-AF65-F5344CB8AC3E}">
        <p14:creationId xmlns:p14="http://schemas.microsoft.com/office/powerpoint/2010/main" val="164138232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000" fill="hold">
                                          <p:stCondLst>
                                            <p:cond delay="0"/>
                                          </p:stCondLst>
                                        </p:cTn>
                                        <p:tgtEl>
                                          <p:spTgt spid="82"/>
                                        </p:tgtEl>
                                        <p:attrNameLst>
                                          <p:attrName>style.visibility</p:attrName>
                                        </p:attrNameLst>
                                      </p:cBhvr>
                                      <p:to>
                                        <p:strVal val="visible"/>
                                      </p:to>
                                    </p:set>
                                    <p:anim calcmode="lin" valueType="num">
                                      <p:cBhvr additive="base">
                                        <p:cTn id="12" dur="1000" fill="hold"/>
                                        <p:tgtEl>
                                          <p:spTgt spid="82"/>
                                        </p:tgtEl>
                                        <p:attrNameLst>
                                          <p:attrName>ppt_x</p:attrName>
                                        </p:attrNameLst>
                                      </p:cBhvr>
                                      <p:tavLst>
                                        <p:tav tm="0">
                                          <p:val>
                                            <p:strVal val="#ppt_x"/>
                                          </p:val>
                                        </p:tav>
                                        <p:tav tm="100000">
                                          <p:val>
                                            <p:strVal val="#ppt_x"/>
                                          </p:val>
                                        </p:tav>
                                      </p:tavLst>
                                    </p:anim>
                                    <p:anim calcmode="lin" valueType="num">
                                      <p:cBhvr additive="base">
                                        <p:cTn id="13" dur="10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257812"/>
            <a:ext cx="2446020" cy="584775"/>
          </a:xfrm>
          <a:prstGeom prst="rect">
            <a:avLst/>
          </a:prstGeom>
          <a:noFill/>
          <a:ln w="9525">
            <a:noFill/>
          </a:ln>
        </p:spPr>
        <p:txBody>
          <a:bodyPr wrap="square">
            <a:spAutoFit/>
          </a:bodyPr>
          <a:lstStyle>
            <a:defP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7" y="1101906"/>
            <a:ext cx="8646795" cy="553998"/>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3.串并联电阻的比较</a:t>
            </a:r>
          </a:p>
        </p:txBody>
      </p:sp>
      <p:pic>
        <p:nvPicPr>
          <p:cNvPr id="83" name="图片 75"/>
          <p:cNvPicPr>
            <a:picLocks noChangeAspect="1"/>
          </p:cNvPicPr>
          <p:nvPr/>
        </p:nvPicPr>
        <p:blipFill>
          <a:blip r:embed="rId2"/>
          <a:stretch>
            <a:fillRect/>
          </a:stretch>
        </p:blipFill>
        <p:spPr>
          <a:xfrm>
            <a:off x="1734505" y="1656043"/>
            <a:ext cx="6185535" cy="3494143"/>
          </a:xfrm>
          <a:prstGeom prst="rect">
            <a:avLst/>
          </a:prstGeom>
          <a:noFill/>
          <a:ln>
            <a:noFill/>
          </a:ln>
        </p:spPr>
      </p:pic>
    </p:spTree>
    <p:extLst>
      <p:ext uri="{BB962C8B-B14F-4D97-AF65-F5344CB8AC3E}">
        <p14:creationId xmlns:p14="http://schemas.microsoft.com/office/powerpoint/2010/main" val="269011150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83"/>
                                        </p:tgtEl>
                                        <p:attrNameLst>
                                          <p:attrName>style.visibility</p:attrName>
                                        </p:attrNameLst>
                                      </p:cBhvr>
                                      <p:to>
                                        <p:strVal val="visible"/>
                                      </p:to>
                                    </p:set>
                                    <p:animEffect transition="in" filter="checkerboard(across)">
                                      <p:cBhvr>
                                        <p:cTn id="12"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8" y="300827"/>
            <a:ext cx="724521" cy="69950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defPPr/>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4775"/>
          </a:xfrm>
          <a:prstGeom prst="rect">
            <a:avLst/>
          </a:prstGeom>
          <a:ln w="12700">
            <a:miter lim="400000"/>
          </a:ln>
        </p:spPr>
        <p:txBody>
          <a:bodyPr wrap="square" lIns="45719" rIns="45719">
            <a:spAutoFit/>
          </a:bodyPr>
          <a:lstStyle>
            <a:defPPr/>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5"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257812"/>
            <a:ext cx="2446020" cy="584775"/>
          </a:xfrm>
          <a:prstGeom prst="rect">
            <a:avLst/>
          </a:prstGeom>
          <a:noFill/>
          <a:ln w="9525">
            <a:noFill/>
          </a:ln>
        </p:spPr>
        <p:txBody>
          <a:bodyPr wrap="square">
            <a:spAutoFit/>
          </a:bodyPr>
          <a:lstStyle>
            <a:defP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7" y="1101906"/>
            <a:ext cx="8646795" cy="2862322"/>
          </a:xfrm>
          <a:prstGeom prst="rect">
            <a:avLst/>
          </a:prstGeom>
          <a:noFill/>
          <a:ln w="9525">
            <a:noFill/>
          </a:ln>
        </p:spPr>
        <p:txBody>
          <a:bodyPr wrap="square">
            <a:spAutoFit/>
          </a:bodyPr>
          <a:lstStyle>
            <a:defP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4.欧姆定律在串并联电路中的应用</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（1）串联电路：当串联电路中一个电阻改变时，电路中</a:t>
            </a:r>
            <a:r>
              <a:rPr lang="zh-CN" sz="2000" u="sng">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rPr>
              <a:t>及另一个电阻电压也随之变化。</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（2）当并联电路一个支路的电阻改变时，这个支路</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也会改变干路电流也会变化；但另一个支路电流和电压都</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（3）家庭电路中，各用电器采用</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方式接入电路。</a:t>
            </a:r>
          </a:p>
        </p:txBody>
      </p:sp>
      <p:sp>
        <p:nvSpPr>
          <p:cNvPr id="2" name="文本框 1"/>
          <p:cNvSpPr txBox="1"/>
          <p:nvPr/>
        </p:nvSpPr>
        <p:spPr>
          <a:xfrm>
            <a:off x="6665595" y="1667181"/>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电流</a:t>
            </a:r>
            <a:endPar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a:cs typeface="微软雅黑"/>
              <a:sym typeface="+mn-ea"/>
            </a:endParaRPr>
          </a:p>
        </p:txBody>
      </p:sp>
      <p:sp>
        <p:nvSpPr>
          <p:cNvPr id="4" name="文本框 3"/>
          <p:cNvSpPr txBox="1"/>
          <p:nvPr/>
        </p:nvSpPr>
        <p:spPr>
          <a:xfrm>
            <a:off x="6193155" y="2562838"/>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lang="zh-CN" sz="18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电流</a:t>
            </a:r>
            <a:endPar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4770120" y="3052998"/>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不变</a:t>
            </a:r>
          </a:p>
        </p:txBody>
      </p:sp>
      <p:sp>
        <p:nvSpPr>
          <p:cNvPr id="9" name="文本框 8"/>
          <p:cNvSpPr txBox="1"/>
          <p:nvPr/>
        </p:nvSpPr>
        <p:spPr>
          <a:xfrm>
            <a:off x="4148455" y="3499235"/>
            <a:ext cx="553996"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defPPr/>
          </a:lstStyle>
          <a:p>
            <a:pPr marL="0" marR="0" indent="0" algn="l" defTabSz="914400" rtl="0" fontAlgn="auto" latinLnBrk="1" hangingPunct="0">
              <a:lnSpc>
                <a:spcPct val="100000"/>
              </a:lnSpc>
              <a:spcBef>
                <a:spcPct val="0"/>
              </a:spcBef>
              <a:spcAft>
                <a:spcPct val="0"/>
              </a:spcAft>
              <a:buClrTx/>
              <a:buSzTx/>
              <a:buFontTx/>
              <a:buNone/>
            </a:pPr>
            <a:r>
              <a:rPr kumimoji="0" lang="zh-CN" altLang="en-US"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并联</a:t>
            </a:r>
          </a:p>
        </p:txBody>
      </p:sp>
    </p:spTree>
    <p:extLst>
      <p:ext uri="{BB962C8B-B14F-4D97-AF65-F5344CB8AC3E}">
        <p14:creationId xmlns:p14="http://schemas.microsoft.com/office/powerpoint/2010/main" val="339755822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7" dur="1000"/>
                                        <p:tgtEl>
                                          <p:spTgt spid="3">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9"/>
                                        </p:tgtEl>
                                        <p:attrNameLst>
                                          <p:attrName>style.visibility</p:attrName>
                                        </p:attrNameLst>
                                      </p:cBhvr>
                                      <p:to>
                                        <p:strVal val="visible"/>
                                      </p:to>
                                    </p:set>
                                    <p:animEffect transition="in" filter="checkerboard(across)">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2270</Words>
  <Application>Microsoft Office PowerPoint</Application>
  <PresentationFormat>全屏显示(16:9)</PresentationFormat>
  <Paragraphs>156</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2020-08-31T00:19:23Z</dcterms:created>
  <dcterms:modified xsi:type="dcterms:W3CDTF">2020-09-24T12:31:49Z</dcterms:modified>
</cp:coreProperties>
</file>